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73" r:id="rId14"/>
    <p:sldId id="266" r:id="rId15"/>
    <p:sldId id="267" r:id="rId16"/>
    <p:sldId id="268" r:id="rId17"/>
    <p:sldId id="269" r:id="rId18"/>
    <p:sldId id="270" r:id="rId19"/>
  </p:sldIdLst>
  <p:sldSz cx="14630400" cy="8229600"/>
  <p:notesSz cx="8229600" cy="14630400"/>
  <p:embeddedFontLst>
    <p:embeddedFont>
      <p:font typeface="Instrument Sans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5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30AC9789-07A6-B490-3865-266173804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90fb2e048_0_375:notes">
            <a:extLst>
              <a:ext uri="{FF2B5EF4-FFF2-40B4-BE49-F238E27FC236}">
                <a16:creationId xmlns:a16="http://schemas.microsoft.com/office/drawing/2014/main" id="{3FA4D908-C31A-14CA-3FD6-F6F948C399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3590fb2e048_0_375:notes">
            <a:extLst>
              <a:ext uri="{FF2B5EF4-FFF2-40B4-BE49-F238E27FC236}">
                <a16:creationId xmlns:a16="http://schemas.microsoft.com/office/drawing/2014/main" id="{79D58DAA-75D9-2F8A-8581-6A8A4D02BE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590fb2e048_0_375:notes">
            <a:extLst>
              <a:ext uri="{FF2B5EF4-FFF2-40B4-BE49-F238E27FC236}">
                <a16:creationId xmlns:a16="http://schemas.microsoft.com/office/drawing/2014/main" id="{107FAE4B-EB7B-B58E-345F-9CCCE33F65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0937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80295738-9D22-A4A2-D15F-DA78637AE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90fb2e048_0_375:notes">
            <a:extLst>
              <a:ext uri="{FF2B5EF4-FFF2-40B4-BE49-F238E27FC236}">
                <a16:creationId xmlns:a16="http://schemas.microsoft.com/office/drawing/2014/main" id="{D064BEDA-9EE6-F8DA-C020-6700AC2345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3590fb2e048_0_375:notes">
            <a:extLst>
              <a:ext uri="{FF2B5EF4-FFF2-40B4-BE49-F238E27FC236}">
                <a16:creationId xmlns:a16="http://schemas.microsoft.com/office/drawing/2014/main" id="{8A1A504E-664E-FD71-C53D-B606752D76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590fb2e048_0_375:notes">
            <a:extLst>
              <a:ext uri="{FF2B5EF4-FFF2-40B4-BE49-F238E27FC236}">
                <a16:creationId xmlns:a16="http://schemas.microsoft.com/office/drawing/2014/main" id="{0AD072FF-701C-D469-CE38-AAB29C87EA2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254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8DC68D25-9683-234F-DB67-EB94AB274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90fb2e048_0_375:notes">
            <a:extLst>
              <a:ext uri="{FF2B5EF4-FFF2-40B4-BE49-F238E27FC236}">
                <a16:creationId xmlns:a16="http://schemas.microsoft.com/office/drawing/2014/main" id="{C8850B03-7CD8-EE92-8FFD-2E6F4F91F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3590fb2e048_0_375:notes">
            <a:extLst>
              <a:ext uri="{FF2B5EF4-FFF2-40B4-BE49-F238E27FC236}">
                <a16:creationId xmlns:a16="http://schemas.microsoft.com/office/drawing/2014/main" id="{08E2309C-1D8B-0557-B617-E75569D422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590fb2e048_0_375:notes">
            <a:extLst>
              <a:ext uri="{FF2B5EF4-FFF2-40B4-BE49-F238E27FC236}">
                <a16:creationId xmlns:a16="http://schemas.microsoft.com/office/drawing/2014/main" id="{7452FD62-F3C3-F40A-040B-4837953A55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2134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90fb2e048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3590fb2e048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3590fb2e048_0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90fb2e048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3590fb2e048_0_3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590fb2e048_0_3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90fb2e048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3590fb2e048_0_2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3590fb2e048_0_2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90fb2e048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3590fb2e048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3590fb2e048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90fb2e04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3590fb2e048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3590fb2e048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Personalized Product Recommendation System</a:t>
            </a:r>
            <a:endParaRPr sz="4450" b="0" i="0" u="none" strike="noStrike" cap="none"/>
          </a:p>
        </p:txBody>
      </p:sp>
      <p:sp>
        <p:nvSpPr>
          <p:cNvPr id="58" name="Google Shape;58;p13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Enhancing the Horizon Hobby customer experience through intelligent product recommendations</a:t>
            </a:r>
            <a:endParaRPr sz="1750" b="0" i="0" u="none" strike="noStrike" cap="none"/>
          </a:p>
        </p:txBody>
      </p:sp>
      <p:sp>
        <p:nvSpPr>
          <p:cNvPr id="59" name="Google Shape;59;p13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1270040" y="5285661"/>
            <a:ext cx="2819876" cy="39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endParaRPr sz="2200" b="0" i="0" u="none" strike="noStrike" cap="non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28219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/>
          <p:nvPr/>
        </p:nvSpPr>
        <p:spPr>
          <a:xfrm>
            <a:off x="608528" y="2653308"/>
            <a:ext cx="4384834" cy="5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3400"/>
              <a:buFont typeface="Instrument Sans"/>
              <a:buNone/>
            </a:pPr>
            <a:r>
              <a:rPr lang="en-US" sz="340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Modeling Techniques</a:t>
            </a:r>
            <a:endParaRPr sz="3400" b="0" i="0" u="none" strike="noStrike" cap="none"/>
          </a:p>
        </p:txBody>
      </p:sp>
      <p:sp>
        <p:nvSpPr>
          <p:cNvPr id="228" name="Google Shape;228;p22"/>
          <p:cNvSpPr/>
          <p:nvPr/>
        </p:nvSpPr>
        <p:spPr>
          <a:xfrm>
            <a:off x="7303770" y="3457337"/>
            <a:ext cx="22860" cy="4292441"/>
          </a:xfrm>
          <a:prstGeom prst="roundRect">
            <a:avLst>
              <a:gd name="adj" fmla="val 684604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6620828" y="3641527"/>
            <a:ext cx="521613" cy="22860"/>
          </a:xfrm>
          <a:prstGeom prst="roundRect">
            <a:avLst>
              <a:gd name="adj" fmla="val 684604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7119580" y="3457337"/>
            <a:ext cx="391239" cy="391239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4827" y="3489960"/>
            <a:ext cx="260747" cy="32599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/>
          <p:nvPr/>
        </p:nvSpPr>
        <p:spPr>
          <a:xfrm>
            <a:off x="4272201" y="3517106"/>
            <a:ext cx="2173605" cy="2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00"/>
              <a:buFont typeface="Instrument Sans"/>
              <a:buNone/>
            </a:pPr>
            <a:r>
              <a:rPr lang="en-US" sz="17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Baseline Models</a:t>
            </a:r>
            <a:endParaRPr sz="1700" b="0" i="0" u="none" strike="noStrike" cap="none"/>
          </a:p>
        </p:txBody>
      </p:sp>
      <p:sp>
        <p:nvSpPr>
          <p:cNvPr id="233" name="Google Shape;233;p22"/>
          <p:cNvSpPr/>
          <p:nvPr/>
        </p:nvSpPr>
        <p:spPr>
          <a:xfrm>
            <a:off x="608528" y="3893106"/>
            <a:ext cx="5837277" cy="27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350"/>
              <a:buFont typeface="Instrument Sans"/>
              <a:buNone/>
            </a:pPr>
            <a:r>
              <a:rPr lang="en-US" sz="13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Global and segment popularity rankings</a:t>
            </a:r>
            <a:endParaRPr sz="1350" b="0" i="0" u="none" strike="noStrike" cap="none"/>
          </a:p>
        </p:txBody>
      </p:sp>
      <p:sp>
        <p:nvSpPr>
          <p:cNvPr id="234" name="Google Shape;234;p22"/>
          <p:cNvSpPr/>
          <p:nvPr/>
        </p:nvSpPr>
        <p:spPr>
          <a:xfrm>
            <a:off x="7487960" y="4684633"/>
            <a:ext cx="521613" cy="22860"/>
          </a:xfrm>
          <a:prstGeom prst="roundRect">
            <a:avLst>
              <a:gd name="adj" fmla="val 684604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2"/>
          <p:cNvSpPr/>
          <p:nvPr/>
        </p:nvSpPr>
        <p:spPr>
          <a:xfrm>
            <a:off x="7119580" y="4500443"/>
            <a:ext cx="391239" cy="391239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2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84827" y="4533067"/>
            <a:ext cx="260747" cy="32599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2"/>
          <p:cNvSpPr/>
          <p:nvPr/>
        </p:nvSpPr>
        <p:spPr>
          <a:xfrm>
            <a:off x="8184594" y="4560213"/>
            <a:ext cx="2265283" cy="2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00"/>
              <a:buFont typeface="Instrument Sans"/>
              <a:buNone/>
            </a:pPr>
            <a:r>
              <a:rPr lang="en-US" sz="17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Collaborative Filtering</a:t>
            </a:r>
            <a:endParaRPr sz="1700" b="0" i="0" u="none" strike="noStrike" cap="none"/>
          </a:p>
        </p:txBody>
      </p:sp>
      <p:sp>
        <p:nvSpPr>
          <p:cNvPr id="238" name="Google Shape;238;p22"/>
          <p:cNvSpPr/>
          <p:nvPr/>
        </p:nvSpPr>
        <p:spPr>
          <a:xfrm>
            <a:off x="8184594" y="4936212"/>
            <a:ext cx="5837277" cy="27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350"/>
              <a:buFont typeface="Instrument Sans"/>
              <a:buNone/>
            </a:pPr>
            <a:r>
              <a:rPr lang="en-US" sz="13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ALS matrix factorization with implicit feedback</a:t>
            </a:r>
            <a:endParaRPr sz="1350" b="0" i="0" u="none" strike="noStrike" cap="none"/>
          </a:p>
        </p:txBody>
      </p:sp>
      <p:sp>
        <p:nvSpPr>
          <p:cNvPr id="239" name="Google Shape;239;p22"/>
          <p:cNvSpPr/>
          <p:nvPr/>
        </p:nvSpPr>
        <p:spPr>
          <a:xfrm>
            <a:off x="6620828" y="5583793"/>
            <a:ext cx="521613" cy="22860"/>
          </a:xfrm>
          <a:prstGeom prst="roundRect">
            <a:avLst>
              <a:gd name="adj" fmla="val 684604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2"/>
          <p:cNvSpPr/>
          <p:nvPr/>
        </p:nvSpPr>
        <p:spPr>
          <a:xfrm>
            <a:off x="7119580" y="5399603"/>
            <a:ext cx="391239" cy="391239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p2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84827" y="5432227"/>
            <a:ext cx="260747" cy="32599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/>
          <p:cNvSpPr/>
          <p:nvPr/>
        </p:nvSpPr>
        <p:spPr>
          <a:xfrm>
            <a:off x="4272201" y="5459373"/>
            <a:ext cx="2173605" cy="2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00"/>
              <a:buFont typeface="Instrument Sans"/>
              <a:buNone/>
            </a:pPr>
            <a:r>
              <a:rPr lang="en-US" sz="17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Content-Based</a:t>
            </a:r>
            <a:endParaRPr sz="1700" b="0" i="0" u="none" strike="noStrike" cap="none"/>
          </a:p>
        </p:txBody>
      </p:sp>
      <p:sp>
        <p:nvSpPr>
          <p:cNvPr id="243" name="Google Shape;243;p22"/>
          <p:cNvSpPr/>
          <p:nvPr/>
        </p:nvSpPr>
        <p:spPr>
          <a:xfrm>
            <a:off x="608528" y="5835372"/>
            <a:ext cx="5837277" cy="27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350"/>
              <a:buFont typeface="Instrument Sans"/>
              <a:buNone/>
            </a:pPr>
            <a:r>
              <a:rPr lang="en-US" sz="13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User-product feature similarity matching</a:t>
            </a:r>
            <a:endParaRPr sz="1350" b="0" i="0" u="none" strike="noStrike" cap="none"/>
          </a:p>
        </p:txBody>
      </p:sp>
      <p:sp>
        <p:nvSpPr>
          <p:cNvPr id="244" name="Google Shape;244;p22"/>
          <p:cNvSpPr/>
          <p:nvPr/>
        </p:nvSpPr>
        <p:spPr>
          <a:xfrm>
            <a:off x="7487960" y="6483072"/>
            <a:ext cx="521613" cy="22860"/>
          </a:xfrm>
          <a:prstGeom prst="roundRect">
            <a:avLst>
              <a:gd name="adj" fmla="val 684604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2"/>
          <p:cNvSpPr/>
          <p:nvPr/>
        </p:nvSpPr>
        <p:spPr>
          <a:xfrm>
            <a:off x="7119580" y="6298882"/>
            <a:ext cx="391239" cy="391239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" name="Google Shape;246;p2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84827" y="6331506"/>
            <a:ext cx="260747" cy="32599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/>
          <p:nvPr/>
        </p:nvSpPr>
        <p:spPr>
          <a:xfrm>
            <a:off x="8184594" y="6358652"/>
            <a:ext cx="2173605" cy="27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00"/>
              <a:buFont typeface="Instrument Sans"/>
              <a:buNone/>
            </a:pPr>
            <a:r>
              <a:rPr lang="en-US" sz="17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Hybrid Model</a:t>
            </a:r>
            <a:endParaRPr sz="1700" b="0" i="0" u="none" strike="noStrike" cap="none"/>
          </a:p>
        </p:txBody>
      </p:sp>
      <p:sp>
        <p:nvSpPr>
          <p:cNvPr id="248" name="Google Shape;248;p22"/>
          <p:cNvSpPr/>
          <p:nvPr/>
        </p:nvSpPr>
        <p:spPr>
          <a:xfrm>
            <a:off x="8184594" y="6734651"/>
            <a:ext cx="5837277" cy="27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350"/>
              <a:buFont typeface="Instrument Sans"/>
              <a:buNone/>
            </a:pPr>
            <a:r>
              <a:rPr lang="en-US" sz="13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Combined approach leveraging multiple techniques</a:t>
            </a:r>
            <a:endParaRPr sz="1350" b="0" i="0" u="none" strike="noStrike" cap="non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9CA368-793C-0E5D-90FA-AC3EC35E6894}"/>
              </a:ext>
            </a:extLst>
          </p:cNvPr>
          <p:cNvSpPr/>
          <p:nvPr/>
        </p:nvSpPr>
        <p:spPr>
          <a:xfrm>
            <a:off x="12827000" y="7670800"/>
            <a:ext cx="1803400" cy="55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3B032BB0-5E5A-1DE6-88C2-043DA5CE3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>
            <a:extLst>
              <a:ext uri="{FF2B5EF4-FFF2-40B4-BE49-F238E27FC236}">
                <a16:creationId xmlns:a16="http://schemas.microsoft.com/office/drawing/2014/main" id="{43509C89-AD96-4288-80DE-0C694CECEF98}"/>
              </a:ext>
            </a:extLst>
          </p:cNvPr>
          <p:cNvSpPr/>
          <p:nvPr/>
        </p:nvSpPr>
        <p:spPr>
          <a:xfrm>
            <a:off x="793790" y="197012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User-item matrix</a:t>
            </a:r>
            <a:endParaRPr sz="4450" b="0" i="0" u="none" strike="noStrike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76A25-82D2-96F3-D5BE-D5BD0DC36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030383"/>
            <a:ext cx="142113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1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E6E8A7CF-C9C5-8C38-7F97-7E3417414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>
            <a:extLst>
              <a:ext uri="{FF2B5EF4-FFF2-40B4-BE49-F238E27FC236}">
                <a16:creationId xmlns:a16="http://schemas.microsoft.com/office/drawing/2014/main" id="{FCAC8EA4-49FF-7869-29F3-31C75B17AE83}"/>
              </a:ext>
            </a:extLst>
          </p:cNvPr>
          <p:cNvSpPr/>
          <p:nvPr/>
        </p:nvSpPr>
        <p:spPr>
          <a:xfrm>
            <a:off x="793790" y="1970127"/>
            <a:ext cx="9947656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dirty="0">
                <a:solidFill>
                  <a:schemeClr val="accent1">
                    <a:lumMod val="50000"/>
                  </a:schemeClr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ALS</a:t>
            </a:r>
            <a:r>
              <a:rPr lang="en-US" sz="445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Matrix factorization</a:t>
            </a:r>
            <a:endParaRPr lang="en-US" sz="4450" b="0" i="0" u="none" strike="noStrike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61AF8-A0DA-D0DB-AF54-0D5AB93C5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98" y="3843049"/>
            <a:ext cx="8693889" cy="253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29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>
          <a:extLst>
            <a:ext uri="{FF2B5EF4-FFF2-40B4-BE49-F238E27FC236}">
              <a16:creationId xmlns:a16="http://schemas.microsoft.com/office/drawing/2014/main" id="{67BAFAD6-2B04-DE18-87A3-F4473899B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>
            <a:extLst>
              <a:ext uri="{FF2B5EF4-FFF2-40B4-BE49-F238E27FC236}">
                <a16:creationId xmlns:a16="http://schemas.microsoft.com/office/drawing/2014/main" id="{CCFB0E85-A2B4-4535-ACC4-D1D3A8CCDA4F}"/>
              </a:ext>
            </a:extLst>
          </p:cNvPr>
          <p:cNvSpPr/>
          <p:nvPr/>
        </p:nvSpPr>
        <p:spPr>
          <a:xfrm>
            <a:off x="793790" y="1970127"/>
            <a:ext cx="9947656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dirty="0">
                <a:solidFill>
                  <a:schemeClr val="accent1">
                    <a:lumMod val="50000"/>
                  </a:schemeClr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Content based recommendation</a:t>
            </a:r>
            <a:endParaRPr lang="en-US" sz="4450" b="0" i="0" u="none" strike="noStrike" cap="none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DB7B7-FE69-BE59-8967-143FF8D3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57" y="3278771"/>
            <a:ext cx="11263913" cy="362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74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/>
          <p:nvPr/>
        </p:nvSpPr>
        <p:spPr>
          <a:xfrm>
            <a:off x="793790" y="1516499"/>
            <a:ext cx="74121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Hybrid System Architecture</a:t>
            </a:r>
            <a:endParaRPr sz="4450" b="0" i="0" u="none" strike="noStrike" cap="none"/>
          </a:p>
        </p:txBody>
      </p:sp>
      <p:pic>
        <p:nvPicPr>
          <p:cNvPr id="255" name="Google Shape;255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8348" y="2678906"/>
            <a:ext cx="2152055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4892" y="3294936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/>
          <p:nvPr/>
        </p:nvSpPr>
        <p:spPr>
          <a:xfrm>
            <a:off x="5357217" y="290572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Business Filters</a:t>
            </a:r>
            <a:endParaRPr sz="2200" b="0" i="0" u="none" strike="noStrike" cap="none"/>
          </a:p>
        </p:txBody>
      </p:sp>
      <p:sp>
        <p:nvSpPr>
          <p:cNvPr id="258" name="Google Shape;258;p23"/>
          <p:cNvSpPr/>
          <p:nvPr/>
        </p:nvSpPr>
        <p:spPr>
          <a:xfrm>
            <a:off x="5357217" y="3396139"/>
            <a:ext cx="4227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In-stock, high-margin, promotion-active</a:t>
            </a:r>
            <a:endParaRPr sz="1750" b="0" i="0" u="none" strike="noStrike" cap="none"/>
          </a:p>
        </p:txBody>
      </p:sp>
      <p:sp>
        <p:nvSpPr>
          <p:cNvPr id="259" name="Google Shape;259;p23"/>
          <p:cNvSpPr/>
          <p:nvPr/>
        </p:nvSpPr>
        <p:spPr>
          <a:xfrm>
            <a:off x="5187077" y="3998952"/>
            <a:ext cx="8592900" cy="1530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2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2381" y="4042529"/>
            <a:ext cx="4304109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94892" y="4496633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3"/>
          <p:cNvSpPr/>
          <p:nvPr/>
        </p:nvSpPr>
        <p:spPr>
          <a:xfrm>
            <a:off x="6433304" y="426934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Hybrid Predictions</a:t>
            </a:r>
            <a:endParaRPr sz="2200" b="0" i="0" u="none" strike="noStrike" cap="none"/>
          </a:p>
        </p:txBody>
      </p:sp>
      <p:sp>
        <p:nvSpPr>
          <p:cNvPr id="263" name="Google Shape;263;p23"/>
          <p:cNvSpPr/>
          <p:nvPr/>
        </p:nvSpPr>
        <p:spPr>
          <a:xfrm>
            <a:off x="6433304" y="4759762"/>
            <a:ext cx="51693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Combined collaborative &amp; content-based models</a:t>
            </a:r>
            <a:endParaRPr sz="1750" b="0" i="0" u="none" strike="noStrike" cap="none"/>
          </a:p>
        </p:txBody>
      </p:sp>
      <p:sp>
        <p:nvSpPr>
          <p:cNvPr id="264" name="Google Shape;264;p23"/>
          <p:cNvSpPr/>
          <p:nvPr/>
        </p:nvSpPr>
        <p:spPr>
          <a:xfrm>
            <a:off x="6263164" y="5362575"/>
            <a:ext cx="7516800" cy="1530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5" name="Google Shape;265;p2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6294" y="5406152"/>
            <a:ext cx="6456164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94773" y="5860256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3"/>
          <p:cNvSpPr/>
          <p:nvPr/>
        </p:nvSpPr>
        <p:spPr>
          <a:xfrm>
            <a:off x="7509272" y="563296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Input Data</a:t>
            </a:r>
            <a:endParaRPr sz="2200" b="0" i="0" u="none" strike="noStrike" cap="none"/>
          </a:p>
        </p:txBody>
      </p:sp>
      <p:sp>
        <p:nvSpPr>
          <p:cNvPr id="268" name="Google Shape;268;p23"/>
          <p:cNvSpPr/>
          <p:nvPr/>
        </p:nvSpPr>
        <p:spPr>
          <a:xfrm>
            <a:off x="7509272" y="6123384"/>
            <a:ext cx="4525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Transaction history, promotions, loyalty tier</a:t>
            </a:r>
            <a:endParaRPr sz="1750" b="0" i="0" u="none" strike="noStrike" cap="non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B8E4B0-854A-6A23-CE95-3EC528197C08}"/>
              </a:ext>
            </a:extLst>
          </p:cNvPr>
          <p:cNvSpPr/>
          <p:nvPr/>
        </p:nvSpPr>
        <p:spPr>
          <a:xfrm>
            <a:off x="12827000" y="7670800"/>
            <a:ext cx="1803400" cy="55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"/>
          <p:cNvSpPr/>
          <p:nvPr/>
        </p:nvSpPr>
        <p:spPr>
          <a:xfrm>
            <a:off x="793790" y="197012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Evaluation Strategy</a:t>
            </a:r>
            <a:endParaRPr sz="4450" b="0" i="0" u="none" strike="noStrike" cap="none"/>
          </a:p>
        </p:txBody>
      </p:sp>
      <p:sp>
        <p:nvSpPr>
          <p:cNvPr id="276" name="Google Shape;276;p24"/>
          <p:cNvSpPr/>
          <p:nvPr/>
        </p:nvSpPr>
        <p:spPr>
          <a:xfrm>
            <a:off x="793790" y="3019068"/>
            <a:ext cx="170100" cy="853200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4"/>
          <p:cNvSpPr/>
          <p:nvPr/>
        </p:nvSpPr>
        <p:spPr>
          <a:xfrm>
            <a:off x="1303973" y="301906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Temporal Split</a:t>
            </a:r>
            <a:endParaRPr sz="2200" b="0" i="0" u="none" strike="noStrike" cap="none"/>
          </a:p>
        </p:txBody>
      </p:sp>
      <p:sp>
        <p:nvSpPr>
          <p:cNvPr id="278" name="Google Shape;278;p24"/>
          <p:cNvSpPr/>
          <p:nvPr/>
        </p:nvSpPr>
        <p:spPr>
          <a:xfrm>
            <a:off x="1303973" y="3509486"/>
            <a:ext cx="7046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Last N weeks reserved for testing</a:t>
            </a:r>
            <a:endParaRPr sz="1750" b="0" i="0" u="none" strike="noStrike" cap="none"/>
          </a:p>
        </p:txBody>
      </p:sp>
      <p:sp>
        <p:nvSpPr>
          <p:cNvPr id="279" name="Google Shape;279;p24"/>
          <p:cNvSpPr/>
          <p:nvPr/>
        </p:nvSpPr>
        <p:spPr>
          <a:xfrm>
            <a:off x="1133951" y="4099203"/>
            <a:ext cx="170100" cy="853200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1644134" y="409920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Key Metrics</a:t>
            </a:r>
            <a:endParaRPr sz="2200" b="0" i="0" u="none" strike="noStrike" cap="none"/>
          </a:p>
        </p:txBody>
      </p:sp>
      <p:sp>
        <p:nvSpPr>
          <p:cNvPr id="281" name="Google Shape;281;p24"/>
          <p:cNvSpPr/>
          <p:nvPr/>
        </p:nvSpPr>
        <p:spPr>
          <a:xfrm>
            <a:off x="1644134" y="4589621"/>
            <a:ext cx="6706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Precision@10, Recall@10, NDCG</a:t>
            </a:r>
            <a:endParaRPr sz="1750" b="0" i="0" u="none" strike="noStrike" cap="none"/>
          </a:p>
        </p:txBody>
      </p:sp>
      <p:sp>
        <p:nvSpPr>
          <p:cNvPr id="282" name="Google Shape;282;p24"/>
          <p:cNvSpPr/>
          <p:nvPr/>
        </p:nvSpPr>
        <p:spPr>
          <a:xfrm>
            <a:off x="1474232" y="5179338"/>
            <a:ext cx="170100" cy="853200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4"/>
          <p:cNvSpPr/>
          <p:nvPr/>
        </p:nvSpPr>
        <p:spPr>
          <a:xfrm>
            <a:off x="1984415" y="517933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Segmented Analysis</a:t>
            </a:r>
            <a:endParaRPr sz="2200" b="0" i="0" u="none" strike="noStrike" cap="none"/>
          </a:p>
        </p:txBody>
      </p:sp>
      <p:sp>
        <p:nvSpPr>
          <p:cNvPr id="284" name="Google Shape;284;p24"/>
          <p:cNvSpPr/>
          <p:nvPr/>
        </p:nvSpPr>
        <p:spPr>
          <a:xfrm>
            <a:off x="1984415" y="5669756"/>
            <a:ext cx="6365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Performance across different customer groups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/>
          <p:nvPr/>
        </p:nvSpPr>
        <p:spPr>
          <a:xfrm>
            <a:off x="793790" y="1251109"/>
            <a:ext cx="62181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Segment-wise Analysis</a:t>
            </a:r>
            <a:endParaRPr sz="4450" b="0" i="0" u="none" strike="noStrike" cap="none"/>
          </a:p>
        </p:txBody>
      </p:sp>
      <p:sp>
        <p:nvSpPr>
          <p:cNvPr id="291" name="Google Shape;291;p25"/>
          <p:cNvSpPr/>
          <p:nvPr/>
        </p:nvSpPr>
        <p:spPr>
          <a:xfrm>
            <a:off x="1743789" y="426934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Loyalty Segments</a:t>
            </a:r>
            <a:endParaRPr sz="2200" b="0" i="0" u="none" strike="noStrike" cap="none"/>
          </a:p>
        </p:txBody>
      </p:sp>
      <p:sp>
        <p:nvSpPr>
          <p:cNvPr id="292" name="Google Shape;292;p25"/>
          <p:cNvSpPr/>
          <p:nvPr/>
        </p:nvSpPr>
        <p:spPr>
          <a:xfrm>
            <a:off x="793790" y="4759762"/>
            <a:ext cx="3785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New vs. Loyal users</a:t>
            </a:r>
            <a:endParaRPr sz="1750" b="0" i="0" u="none" strike="noStrike" cap="none"/>
          </a:p>
        </p:txBody>
      </p:sp>
      <p:pic>
        <p:nvPicPr>
          <p:cNvPr id="293" name="Google Shape;293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47717" y="4483775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"/>
          <p:cNvSpPr/>
          <p:nvPr/>
        </p:nvSpPr>
        <p:spPr>
          <a:xfrm>
            <a:off x="9937790" y="304299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Promotion Impact</a:t>
            </a:r>
            <a:endParaRPr sz="2200" b="0" i="0" u="none" strike="noStrike" cap="none"/>
          </a:p>
        </p:txBody>
      </p:sp>
      <p:sp>
        <p:nvSpPr>
          <p:cNvPr id="296" name="Google Shape;296;p25"/>
          <p:cNvSpPr/>
          <p:nvPr/>
        </p:nvSpPr>
        <p:spPr>
          <a:xfrm>
            <a:off x="9937790" y="3533418"/>
            <a:ext cx="3898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Active vs. inactive campaigns</a:t>
            </a:r>
            <a:endParaRPr sz="1750" b="0" i="0" u="none" strike="noStrike" cap="none"/>
          </a:p>
        </p:txBody>
      </p:sp>
      <p:pic>
        <p:nvPicPr>
          <p:cNvPr id="297" name="Google Shape;297;p2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44326" y="3100149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5"/>
          <p:cNvSpPr/>
          <p:nvPr/>
        </p:nvSpPr>
        <p:spPr>
          <a:xfrm>
            <a:off x="9937790" y="549556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Product Categories</a:t>
            </a:r>
            <a:endParaRPr sz="2200" b="0" i="0" u="none" strike="noStrike" cap="none"/>
          </a:p>
        </p:txBody>
      </p:sp>
      <p:sp>
        <p:nvSpPr>
          <p:cNvPr id="300" name="Google Shape;300;p25"/>
          <p:cNvSpPr/>
          <p:nvPr/>
        </p:nvSpPr>
        <p:spPr>
          <a:xfrm>
            <a:off x="9937790" y="5985986"/>
            <a:ext cx="3898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High-traffic vs. niche items</a:t>
            </a:r>
            <a:endParaRPr sz="1750" b="0" i="0" u="none" strike="noStrike" cap="none"/>
          </a:p>
        </p:txBody>
      </p:sp>
      <p:pic>
        <p:nvPicPr>
          <p:cNvPr id="301" name="Google Shape;301;p2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44326" y="5867400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A937C4-28FA-9C3D-CFC8-30BDAAD566CD}"/>
              </a:ext>
            </a:extLst>
          </p:cNvPr>
          <p:cNvSpPr/>
          <p:nvPr/>
        </p:nvSpPr>
        <p:spPr>
          <a:xfrm>
            <a:off x="12827000" y="7670800"/>
            <a:ext cx="1803400" cy="55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/>
          <p:nvPr/>
        </p:nvSpPr>
        <p:spPr>
          <a:xfrm>
            <a:off x="793790" y="1251109"/>
            <a:ext cx="61437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Deployment Readiness</a:t>
            </a:r>
            <a:endParaRPr sz="4450" b="0" i="0" u="none" strike="noStrike" cap="none"/>
          </a:p>
        </p:txBody>
      </p:sp>
      <p:sp>
        <p:nvSpPr>
          <p:cNvPr id="309" name="Google Shape;309;p26"/>
          <p:cNvSpPr/>
          <p:nvPr/>
        </p:nvSpPr>
        <p:spPr>
          <a:xfrm>
            <a:off x="1579840" y="4087892"/>
            <a:ext cx="29991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Batch Scoring Pipeline</a:t>
            </a:r>
            <a:endParaRPr sz="2200" b="0" i="0" u="none" strike="noStrike" cap="none"/>
          </a:p>
        </p:txBody>
      </p:sp>
      <p:sp>
        <p:nvSpPr>
          <p:cNvPr id="310" name="Google Shape;310;p26"/>
          <p:cNvSpPr/>
          <p:nvPr/>
        </p:nvSpPr>
        <p:spPr>
          <a:xfrm>
            <a:off x="793790" y="4578310"/>
            <a:ext cx="37851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Regular refresh of recommendations</a:t>
            </a:r>
            <a:endParaRPr sz="1750" b="0" i="0" u="none" strike="noStrike" cap="none"/>
          </a:p>
        </p:txBody>
      </p:sp>
      <p:pic>
        <p:nvPicPr>
          <p:cNvPr id="311" name="Google Shape;311;p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411" y="4209098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6"/>
          <p:cNvSpPr/>
          <p:nvPr/>
        </p:nvSpPr>
        <p:spPr>
          <a:xfrm>
            <a:off x="9937790" y="2952274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API Integration</a:t>
            </a:r>
            <a:endParaRPr sz="2200" b="0" i="0" u="none" strike="noStrike" cap="none"/>
          </a:p>
        </p:txBody>
      </p:sp>
      <p:sp>
        <p:nvSpPr>
          <p:cNvPr id="314" name="Google Shape;314;p26"/>
          <p:cNvSpPr/>
          <p:nvPr/>
        </p:nvSpPr>
        <p:spPr>
          <a:xfrm>
            <a:off x="9937790" y="3442692"/>
            <a:ext cx="38988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Schema ready for frontend consumption</a:t>
            </a:r>
            <a:endParaRPr sz="1750" b="0" i="0" u="none" strike="noStrike" cap="none"/>
          </a:p>
        </p:txBody>
      </p:sp>
      <p:pic>
        <p:nvPicPr>
          <p:cNvPr id="315" name="Google Shape;315;p2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70307" y="3258026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6"/>
          <p:cNvSpPr/>
          <p:nvPr/>
        </p:nvSpPr>
        <p:spPr>
          <a:xfrm>
            <a:off x="9937790" y="558629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Business Filters</a:t>
            </a:r>
            <a:endParaRPr sz="2200" b="0" i="0" u="none" strike="noStrike" cap="none"/>
          </a:p>
        </p:txBody>
      </p:sp>
      <p:sp>
        <p:nvSpPr>
          <p:cNvPr id="318" name="Google Shape;318;p26"/>
          <p:cNvSpPr/>
          <p:nvPr/>
        </p:nvSpPr>
        <p:spPr>
          <a:xfrm>
            <a:off x="9937790" y="6076712"/>
            <a:ext cx="3898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Available items, promotions, margins</a:t>
            </a:r>
            <a:endParaRPr sz="1750" b="0" i="0" u="none" strike="noStrike" cap="none"/>
          </a:p>
        </p:txBody>
      </p:sp>
      <p:pic>
        <p:nvPicPr>
          <p:cNvPr id="319" name="Google Shape;319;p2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94533" y="5984200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EE1FEF-8424-3200-3D77-21E94650B84F}"/>
              </a:ext>
            </a:extLst>
          </p:cNvPr>
          <p:cNvSpPr/>
          <p:nvPr/>
        </p:nvSpPr>
        <p:spPr>
          <a:xfrm>
            <a:off x="12827000" y="7670800"/>
            <a:ext cx="1803400" cy="55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"/>
          <p:cNvSpPr/>
          <p:nvPr/>
        </p:nvSpPr>
        <p:spPr>
          <a:xfrm>
            <a:off x="793790" y="74961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Key Insights</a:t>
            </a:r>
            <a:endParaRPr sz="4450" b="0" i="0" u="none" strike="noStrike" cap="none"/>
          </a:p>
        </p:txBody>
      </p:sp>
      <p:sp>
        <p:nvSpPr>
          <p:cNvPr id="327" name="Google Shape;327;p27"/>
          <p:cNvSpPr/>
          <p:nvPr/>
        </p:nvSpPr>
        <p:spPr>
          <a:xfrm>
            <a:off x="793790" y="1912025"/>
            <a:ext cx="1630200" cy="1306800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8" name="Google Shape;328;p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9467" y="2366129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7"/>
          <p:cNvSpPr/>
          <p:nvPr/>
        </p:nvSpPr>
        <p:spPr>
          <a:xfrm>
            <a:off x="2650927" y="2138839"/>
            <a:ext cx="27594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Feature Engineering</a:t>
            </a:r>
            <a:endParaRPr sz="2200" b="0" i="0" u="none" strike="noStrike" cap="none"/>
          </a:p>
        </p:txBody>
      </p:sp>
      <p:sp>
        <p:nvSpPr>
          <p:cNvPr id="330" name="Google Shape;330;p27"/>
          <p:cNvSpPr/>
          <p:nvPr/>
        </p:nvSpPr>
        <p:spPr>
          <a:xfrm>
            <a:off x="2650927" y="2629257"/>
            <a:ext cx="2759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Massive uplift in relevance</a:t>
            </a:r>
            <a:endParaRPr sz="1750" b="0" i="0" u="none" strike="noStrike" cap="none"/>
          </a:p>
        </p:txBody>
      </p:sp>
      <p:sp>
        <p:nvSpPr>
          <p:cNvPr id="331" name="Google Shape;331;p27"/>
          <p:cNvSpPr/>
          <p:nvPr/>
        </p:nvSpPr>
        <p:spPr>
          <a:xfrm>
            <a:off x="2537460" y="3203734"/>
            <a:ext cx="11185800" cy="1530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7"/>
          <p:cNvSpPr/>
          <p:nvPr/>
        </p:nvSpPr>
        <p:spPr>
          <a:xfrm>
            <a:off x="793790" y="3332321"/>
            <a:ext cx="3260700" cy="1306800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2264569" y="3786426"/>
            <a:ext cx="318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500"/>
              <a:buFont typeface="Instrument Sans"/>
              <a:buNone/>
            </a:pPr>
            <a:r>
              <a:rPr lang="en-US" sz="25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2</a:t>
            </a:r>
            <a:endParaRPr sz="2500" b="0" i="0" u="none" strike="noStrike" cap="none"/>
          </a:p>
        </p:txBody>
      </p:sp>
      <p:sp>
        <p:nvSpPr>
          <p:cNvPr id="334" name="Google Shape;334;p27"/>
          <p:cNvSpPr/>
          <p:nvPr/>
        </p:nvSpPr>
        <p:spPr>
          <a:xfrm>
            <a:off x="4281249" y="355913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Star Schema</a:t>
            </a:r>
            <a:endParaRPr sz="2200" b="0" i="0" u="none" strike="noStrike" cap="none"/>
          </a:p>
        </p:txBody>
      </p:sp>
      <p:sp>
        <p:nvSpPr>
          <p:cNvPr id="335" name="Google Shape;335;p27"/>
          <p:cNvSpPr/>
          <p:nvPr/>
        </p:nvSpPr>
        <p:spPr>
          <a:xfrm>
            <a:off x="4281249" y="4049554"/>
            <a:ext cx="3070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Clear, scalable data modeling</a:t>
            </a:r>
            <a:endParaRPr sz="1750" b="0" i="0" u="none" strike="noStrike" cap="none"/>
          </a:p>
        </p:txBody>
      </p:sp>
      <p:sp>
        <p:nvSpPr>
          <p:cNvPr id="336" name="Google Shape;336;p27"/>
          <p:cNvSpPr/>
          <p:nvPr/>
        </p:nvSpPr>
        <p:spPr>
          <a:xfrm>
            <a:off x="4167783" y="4624030"/>
            <a:ext cx="9555600" cy="1530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7"/>
          <p:cNvSpPr/>
          <p:nvPr/>
        </p:nvSpPr>
        <p:spPr>
          <a:xfrm>
            <a:off x="793790" y="4752618"/>
            <a:ext cx="4890900" cy="1306800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079790" y="5206722"/>
            <a:ext cx="3189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500"/>
              <a:buFont typeface="Instrument Sans"/>
              <a:buNone/>
            </a:pPr>
            <a:r>
              <a:rPr lang="en-US" sz="25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3</a:t>
            </a:r>
            <a:endParaRPr sz="2500" b="0" i="0" u="none" strike="noStrike" cap="none"/>
          </a:p>
        </p:txBody>
      </p:sp>
      <p:sp>
        <p:nvSpPr>
          <p:cNvPr id="339" name="Google Shape;339;p27"/>
          <p:cNvSpPr/>
          <p:nvPr/>
        </p:nvSpPr>
        <p:spPr>
          <a:xfrm>
            <a:off x="5911572" y="4979432"/>
            <a:ext cx="28152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Hybrid System</a:t>
            </a:r>
            <a:endParaRPr sz="2200" b="0" i="0" u="none" strike="noStrike" cap="none"/>
          </a:p>
        </p:txBody>
      </p:sp>
      <p:sp>
        <p:nvSpPr>
          <p:cNvPr id="340" name="Google Shape;340;p27"/>
          <p:cNvSpPr/>
          <p:nvPr/>
        </p:nvSpPr>
        <p:spPr>
          <a:xfrm>
            <a:off x="5911572" y="5469850"/>
            <a:ext cx="2815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Most consistent performer</a:t>
            </a:r>
            <a:endParaRPr sz="1750" b="0" i="0" u="none" strike="noStrike" cap="none"/>
          </a:p>
        </p:txBody>
      </p:sp>
      <p:sp>
        <p:nvSpPr>
          <p:cNvPr id="341" name="Google Shape;341;p27"/>
          <p:cNvSpPr/>
          <p:nvPr/>
        </p:nvSpPr>
        <p:spPr>
          <a:xfrm>
            <a:off x="5798106" y="6044327"/>
            <a:ext cx="7925100" cy="1530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7"/>
          <p:cNvSpPr/>
          <p:nvPr/>
        </p:nvSpPr>
        <p:spPr>
          <a:xfrm>
            <a:off x="793790" y="6172914"/>
            <a:ext cx="6521400" cy="1306800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3" name="Google Shape;343;p2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5011" y="6627019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7"/>
          <p:cNvSpPr/>
          <p:nvPr/>
        </p:nvSpPr>
        <p:spPr>
          <a:xfrm>
            <a:off x="7542014" y="639972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Contextual Signals</a:t>
            </a:r>
            <a:endParaRPr sz="2200" b="0" i="0" u="none" strike="noStrike" cap="none"/>
          </a:p>
        </p:txBody>
      </p:sp>
      <p:sp>
        <p:nvSpPr>
          <p:cNvPr id="345" name="Google Shape;345;p27"/>
          <p:cNvSpPr/>
          <p:nvPr/>
        </p:nvSpPr>
        <p:spPr>
          <a:xfrm>
            <a:off x="7542014" y="6890147"/>
            <a:ext cx="3803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Loyalty and promotions drive results</a:t>
            </a:r>
            <a:endParaRPr sz="1750" b="0" i="0" u="none" strike="noStrike" cap="non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0E7B43-7185-9321-AF85-F19A9CA96228}"/>
              </a:ext>
            </a:extLst>
          </p:cNvPr>
          <p:cNvSpPr/>
          <p:nvPr/>
        </p:nvSpPr>
        <p:spPr>
          <a:xfrm>
            <a:off x="12827000" y="7670800"/>
            <a:ext cx="1803400" cy="55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6280190" y="189226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Project Overview</a:t>
            </a:r>
            <a:endParaRPr sz="4450" b="0" i="0" u="none" strike="noStrike" cap="none"/>
          </a:p>
        </p:txBody>
      </p:sp>
      <p:sp>
        <p:nvSpPr>
          <p:cNvPr id="68" name="Google Shape;68;p14"/>
          <p:cNvSpPr/>
          <p:nvPr/>
        </p:nvSpPr>
        <p:spPr>
          <a:xfrm>
            <a:off x="6280190" y="29412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5260" y="2983706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7017306" y="3019068"/>
            <a:ext cx="2899410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Deliver personalized recommendations</a:t>
            </a:r>
            <a:endParaRPr sz="2200" b="0" i="0" u="none" strike="noStrike" cap="none"/>
          </a:p>
        </p:txBody>
      </p:sp>
      <p:sp>
        <p:nvSpPr>
          <p:cNvPr id="71" name="Google Shape;71;p14"/>
          <p:cNvSpPr/>
          <p:nvPr/>
        </p:nvSpPr>
        <p:spPr>
          <a:xfrm>
            <a:off x="7017306" y="3863816"/>
            <a:ext cx="289941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Match customers with relevant products from diverse catalog</a:t>
            </a:r>
            <a:endParaRPr sz="1750" b="0" i="0" u="none" strike="noStrike" cap="none"/>
          </a:p>
        </p:txBody>
      </p:sp>
      <p:sp>
        <p:nvSpPr>
          <p:cNvPr id="72" name="Google Shape;72;p14"/>
          <p:cNvSpPr/>
          <p:nvPr/>
        </p:nvSpPr>
        <p:spPr>
          <a:xfrm>
            <a:off x="10200203" y="29412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5274" y="2983706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/>
          <p:nvPr/>
        </p:nvSpPr>
        <p:spPr>
          <a:xfrm>
            <a:off x="10937319" y="3019068"/>
            <a:ext cx="2899410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Boost conversion rates</a:t>
            </a:r>
            <a:endParaRPr sz="2200" b="0" i="0" u="none" strike="noStrike" cap="none"/>
          </a:p>
        </p:txBody>
      </p:sp>
      <p:sp>
        <p:nvSpPr>
          <p:cNvPr id="75" name="Google Shape;75;p14"/>
          <p:cNvSpPr/>
          <p:nvPr/>
        </p:nvSpPr>
        <p:spPr>
          <a:xfrm>
            <a:off x="10937319" y="3863816"/>
            <a:ext cx="289941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Turn browsers into buyers with targeted suggestions</a:t>
            </a:r>
            <a:endParaRPr sz="1750" b="0" i="0" u="none" strike="noStrike" cap="none"/>
          </a:p>
        </p:txBody>
      </p:sp>
      <p:sp>
        <p:nvSpPr>
          <p:cNvPr id="76" name="Google Shape;76;p14"/>
          <p:cNvSpPr/>
          <p:nvPr/>
        </p:nvSpPr>
        <p:spPr>
          <a:xfrm>
            <a:off x="6280190" y="540615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65260" y="5448657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7017306" y="5484019"/>
            <a:ext cx="3725466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Improve customer retention</a:t>
            </a:r>
            <a:endParaRPr sz="2200" b="0" i="0" u="none" strike="noStrike" cap="none"/>
          </a:p>
        </p:txBody>
      </p:sp>
      <p:sp>
        <p:nvSpPr>
          <p:cNvPr id="79" name="Google Shape;79;p14"/>
          <p:cNvSpPr/>
          <p:nvPr/>
        </p:nvSpPr>
        <p:spPr>
          <a:xfrm>
            <a:off x="7017306" y="5974437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Keep hobbyists engaged with relevant discoveries</a:t>
            </a:r>
            <a:endParaRPr sz="1750" b="0" i="0" u="none" strike="noStrike" cap="non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23B8F3-291A-CBB2-3CBC-A36E7F035375}"/>
              </a:ext>
            </a:extLst>
          </p:cNvPr>
          <p:cNvSpPr/>
          <p:nvPr/>
        </p:nvSpPr>
        <p:spPr>
          <a:xfrm>
            <a:off x="12827000" y="7670800"/>
            <a:ext cx="1803400" cy="55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Business Context</a:t>
            </a:r>
            <a:endParaRPr sz="4450" b="0" i="0" u="none" strike="noStrike" cap="none"/>
          </a:p>
        </p:txBody>
      </p:sp>
      <p:pic>
        <p:nvPicPr>
          <p:cNvPr id="86" name="Google Shape;86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8348" y="2678906"/>
            <a:ext cx="2152055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4892" y="3294936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/>
          <p:nvPr/>
        </p:nvSpPr>
        <p:spPr>
          <a:xfrm>
            <a:off x="5357217" y="2905720"/>
            <a:ext cx="2612469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Customer loyalty</a:t>
            </a:r>
            <a:endParaRPr sz="2200" b="0" i="0" u="none" strike="noStrike" cap="none"/>
          </a:p>
        </p:txBody>
      </p:sp>
      <p:sp>
        <p:nvSpPr>
          <p:cNvPr id="89" name="Google Shape;89;p15"/>
          <p:cNvSpPr/>
          <p:nvPr/>
        </p:nvSpPr>
        <p:spPr>
          <a:xfrm>
            <a:off x="5357217" y="3396139"/>
            <a:ext cx="261246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Creates brand advocates</a:t>
            </a:r>
            <a:endParaRPr sz="1750" b="0" i="0" u="none" strike="noStrike" cap="none"/>
          </a:p>
        </p:txBody>
      </p:sp>
      <p:sp>
        <p:nvSpPr>
          <p:cNvPr id="90" name="Google Shape;90;p15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2381" y="4042529"/>
            <a:ext cx="4304109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94892" y="4496633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/>
          <p:nvPr/>
        </p:nvSpPr>
        <p:spPr>
          <a:xfrm>
            <a:off x="6433304" y="4269343"/>
            <a:ext cx="2370177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Sales uplift</a:t>
            </a:r>
            <a:endParaRPr sz="2200" b="0" i="0" u="none" strike="noStrike" cap="none"/>
          </a:p>
        </p:txBody>
      </p:sp>
      <p:sp>
        <p:nvSpPr>
          <p:cNvPr id="94" name="Google Shape;94;p15"/>
          <p:cNvSpPr/>
          <p:nvPr/>
        </p:nvSpPr>
        <p:spPr>
          <a:xfrm>
            <a:off x="6433304" y="4759762"/>
            <a:ext cx="237017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Drives revenue growth</a:t>
            </a:r>
            <a:endParaRPr sz="1750" b="0" i="0" u="none" strike="noStrike" cap="none"/>
          </a:p>
        </p:txBody>
      </p:sp>
      <p:sp>
        <p:nvSpPr>
          <p:cNvPr id="95" name="Google Shape;95;p15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6294" y="5406152"/>
            <a:ext cx="6456164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94773" y="5860256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7509272" y="5632966"/>
            <a:ext cx="3060144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Personalized discovery</a:t>
            </a:r>
            <a:endParaRPr sz="2200" b="0" i="0" u="none" strike="noStrike" cap="none"/>
          </a:p>
        </p:txBody>
      </p:sp>
      <p:sp>
        <p:nvSpPr>
          <p:cNvPr id="99" name="Google Shape;99;p15"/>
          <p:cNvSpPr/>
          <p:nvPr/>
        </p:nvSpPr>
        <p:spPr>
          <a:xfrm>
            <a:off x="7509272" y="6123384"/>
            <a:ext cx="413885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Guides users through extensive catalog</a:t>
            </a:r>
            <a:endParaRPr sz="1750" b="0" i="0" u="none" strike="noStrike" cap="non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CB227B-5631-8994-8169-1BCC09CE42FC}"/>
              </a:ext>
            </a:extLst>
          </p:cNvPr>
          <p:cNvSpPr/>
          <p:nvPr/>
        </p:nvSpPr>
        <p:spPr>
          <a:xfrm>
            <a:off x="12827000" y="7670800"/>
            <a:ext cx="1803400" cy="55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793790" y="170759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Dataset Schema</a:t>
            </a:r>
            <a:endParaRPr sz="4450" b="0" i="0" u="none" strike="noStrike" cap="none"/>
          </a:p>
        </p:txBody>
      </p:sp>
      <p:sp>
        <p:nvSpPr>
          <p:cNvPr id="106" name="Google Shape;106;p16"/>
          <p:cNvSpPr/>
          <p:nvPr/>
        </p:nvSpPr>
        <p:spPr>
          <a:xfrm>
            <a:off x="1945243" y="3271242"/>
            <a:ext cx="320385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Fact Table: Transactions</a:t>
            </a:r>
            <a:endParaRPr sz="2200" b="0" i="0" u="none" strike="noStrike" cap="none"/>
          </a:p>
        </p:txBody>
      </p:sp>
      <p:sp>
        <p:nvSpPr>
          <p:cNvPr id="107" name="Google Shape;107;p16"/>
          <p:cNvSpPr/>
          <p:nvPr/>
        </p:nvSpPr>
        <p:spPr>
          <a:xfrm>
            <a:off x="793790" y="3761661"/>
            <a:ext cx="435530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Central repository of all sales data</a:t>
            </a:r>
            <a:endParaRPr sz="1750" b="0" i="0" u="none" strike="noStrike" cap="none"/>
          </a:p>
        </p:txBody>
      </p:sp>
      <p:pic>
        <p:nvPicPr>
          <p:cNvPr id="108" name="Google Shape;108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9258" y="2870002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4791" y="3293626"/>
            <a:ext cx="255151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9481304" y="3271242"/>
            <a:ext cx="304514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Dimension: Customers</a:t>
            </a:r>
            <a:endParaRPr sz="2200" b="0" i="0" u="none" strike="noStrike" cap="none"/>
          </a:p>
        </p:txBody>
      </p:sp>
      <p:sp>
        <p:nvSpPr>
          <p:cNvPr id="112" name="Google Shape;112;p16"/>
          <p:cNvSpPr/>
          <p:nvPr/>
        </p:nvSpPr>
        <p:spPr>
          <a:xfrm>
            <a:off x="9481304" y="3761661"/>
            <a:ext cx="435530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Demographic and loyalty information</a:t>
            </a:r>
            <a:endParaRPr sz="1750" b="0" i="0" u="none" strike="noStrike" cap="none"/>
          </a:p>
        </p:txBody>
      </p:sp>
      <p:pic>
        <p:nvPicPr>
          <p:cNvPr id="113" name="Google Shape;113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9258" y="2870002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30220" y="3293626"/>
            <a:ext cx="255151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9481304" y="526720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Dimension: Products</a:t>
            </a:r>
            <a:endParaRPr sz="2200" b="0" i="0" u="none" strike="noStrike" cap="none"/>
          </a:p>
        </p:txBody>
      </p:sp>
      <p:sp>
        <p:nvSpPr>
          <p:cNvPr id="117" name="Google Shape;117;p16"/>
          <p:cNvSpPr/>
          <p:nvPr/>
        </p:nvSpPr>
        <p:spPr>
          <a:xfrm>
            <a:off x="9481304" y="5757624"/>
            <a:ext cx="435530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Category, brand, and availability details</a:t>
            </a:r>
            <a:endParaRPr sz="1750" b="0" i="0" u="none" strike="noStrike" cap="none"/>
          </a:p>
        </p:txBody>
      </p:sp>
      <p:pic>
        <p:nvPicPr>
          <p:cNvPr id="118" name="Google Shape;118;p1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89258" y="2870002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30220" y="5779056"/>
            <a:ext cx="255151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2313861" y="526720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Dimension: Dates</a:t>
            </a:r>
            <a:endParaRPr sz="2200" b="0" i="0" u="none" strike="noStrike" cap="none"/>
          </a:p>
        </p:txBody>
      </p:sp>
      <p:sp>
        <p:nvSpPr>
          <p:cNvPr id="122" name="Google Shape;122;p16"/>
          <p:cNvSpPr/>
          <p:nvPr/>
        </p:nvSpPr>
        <p:spPr>
          <a:xfrm>
            <a:off x="793790" y="5757624"/>
            <a:ext cx="435530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Temporal attributes for trend analysis</a:t>
            </a:r>
            <a:endParaRPr sz="1750" b="0" i="0" u="none" strike="noStrike" cap="none"/>
          </a:p>
        </p:txBody>
      </p:sp>
      <p:pic>
        <p:nvPicPr>
          <p:cNvPr id="123" name="Google Shape;123;p1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89258" y="2870002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16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44791" y="5779056"/>
            <a:ext cx="255151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1B45D2-B235-B86B-E4A3-3D21320F37D9}"/>
              </a:ext>
            </a:extLst>
          </p:cNvPr>
          <p:cNvSpPr/>
          <p:nvPr/>
        </p:nvSpPr>
        <p:spPr>
          <a:xfrm>
            <a:off x="12827000" y="7670800"/>
            <a:ext cx="1803400" cy="55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91750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>
            <a:off x="777954" y="3389947"/>
            <a:ext cx="5557480" cy="69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350"/>
              <a:buFont typeface="Instrument Sans"/>
              <a:buNone/>
            </a:pPr>
            <a:r>
              <a:rPr lang="en-US" sz="43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Dataset Details</a:t>
            </a:r>
            <a:endParaRPr sz="4350" b="0" i="0" u="none" strike="noStrike" cap="none"/>
          </a:p>
        </p:txBody>
      </p:sp>
      <p:sp>
        <p:nvSpPr>
          <p:cNvPr id="133" name="Google Shape;133;p17"/>
          <p:cNvSpPr/>
          <p:nvPr/>
        </p:nvSpPr>
        <p:spPr>
          <a:xfrm>
            <a:off x="777954" y="4418052"/>
            <a:ext cx="13074491" cy="3203138"/>
          </a:xfrm>
          <a:prstGeom prst="roundRect">
            <a:avLst>
              <a:gd name="adj" fmla="val 6246"/>
            </a:avLst>
          </a:prstGeom>
          <a:noFill/>
          <a:ln w="9525" cap="flat" cmpd="sng">
            <a:solidFill>
              <a:srgbClr val="000000">
                <a:alpha val="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785574" y="4425672"/>
            <a:ext cx="13059251" cy="63758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1007864" y="4566642"/>
            <a:ext cx="6081236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1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Table</a:t>
            </a:r>
            <a:endParaRPr sz="1750" b="0" i="0" u="none" strike="noStrike" cap="none"/>
          </a:p>
        </p:txBody>
      </p:sp>
      <p:sp>
        <p:nvSpPr>
          <p:cNvPr id="136" name="Google Shape;136;p17"/>
          <p:cNvSpPr/>
          <p:nvPr/>
        </p:nvSpPr>
        <p:spPr>
          <a:xfrm>
            <a:off x="7541300" y="4566642"/>
            <a:ext cx="6081236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1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Key Fields</a:t>
            </a:r>
            <a:endParaRPr sz="1750" b="0" i="0" u="none" strike="noStrike" cap="none"/>
          </a:p>
        </p:txBody>
      </p:sp>
      <p:sp>
        <p:nvSpPr>
          <p:cNvPr id="137" name="Google Shape;137;p17"/>
          <p:cNvSpPr/>
          <p:nvPr/>
        </p:nvSpPr>
        <p:spPr>
          <a:xfrm>
            <a:off x="785574" y="5063252"/>
            <a:ext cx="13059251" cy="63758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1007864" y="5204222"/>
            <a:ext cx="6081236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fact_transactions</a:t>
            </a:r>
            <a:endParaRPr sz="1750" b="0" i="0" u="none" strike="noStrike" cap="none"/>
          </a:p>
        </p:txBody>
      </p:sp>
      <p:sp>
        <p:nvSpPr>
          <p:cNvPr id="139" name="Google Shape;139;p17"/>
          <p:cNvSpPr/>
          <p:nvPr/>
        </p:nvSpPr>
        <p:spPr>
          <a:xfrm>
            <a:off x="7541300" y="5204222"/>
            <a:ext cx="6081236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transaction_id, customer_id, product_id, quantity, price</a:t>
            </a:r>
            <a:endParaRPr sz="1750" b="0" i="0" u="none" strike="noStrike" cap="none"/>
          </a:p>
        </p:txBody>
      </p:sp>
      <p:sp>
        <p:nvSpPr>
          <p:cNvPr id="140" name="Google Shape;140;p17"/>
          <p:cNvSpPr/>
          <p:nvPr/>
        </p:nvSpPr>
        <p:spPr>
          <a:xfrm>
            <a:off x="785574" y="5700832"/>
            <a:ext cx="13059251" cy="63758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1007864" y="5841802"/>
            <a:ext cx="6081236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dim_customers</a:t>
            </a:r>
            <a:endParaRPr sz="1750" b="0" i="0" u="none" strike="noStrike" cap="none"/>
          </a:p>
        </p:txBody>
      </p:sp>
      <p:sp>
        <p:nvSpPr>
          <p:cNvPr id="142" name="Google Shape;142;p17"/>
          <p:cNvSpPr/>
          <p:nvPr/>
        </p:nvSpPr>
        <p:spPr>
          <a:xfrm>
            <a:off x="7541300" y="5841802"/>
            <a:ext cx="6081236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demographics, loyalty status</a:t>
            </a:r>
            <a:endParaRPr sz="1750" b="0" i="0" u="none" strike="noStrike" cap="none"/>
          </a:p>
        </p:txBody>
      </p:sp>
      <p:sp>
        <p:nvSpPr>
          <p:cNvPr id="143" name="Google Shape;143;p17"/>
          <p:cNvSpPr/>
          <p:nvPr/>
        </p:nvSpPr>
        <p:spPr>
          <a:xfrm>
            <a:off x="785574" y="6338411"/>
            <a:ext cx="13059251" cy="63758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1007864" y="6479381"/>
            <a:ext cx="6081236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dim_products</a:t>
            </a:r>
            <a:endParaRPr sz="1750" b="0" i="0" u="none" strike="noStrike" cap="none"/>
          </a:p>
        </p:txBody>
      </p:sp>
      <p:sp>
        <p:nvSpPr>
          <p:cNvPr id="145" name="Google Shape;145;p17"/>
          <p:cNvSpPr/>
          <p:nvPr/>
        </p:nvSpPr>
        <p:spPr>
          <a:xfrm>
            <a:off x="7541300" y="6479381"/>
            <a:ext cx="6081236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category, brand, availability</a:t>
            </a:r>
            <a:endParaRPr sz="1750" b="0" i="0" u="none" strike="noStrike" cap="none"/>
          </a:p>
        </p:txBody>
      </p:sp>
      <p:sp>
        <p:nvSpPr>
          <p:cNvPr id="146" name="Google Shape;146;p17"/>
          <p:cNvSpPr/>
          <p:nvPr/>
        </p:nvSpPr>
        <p:spPr>
          <a:xfrm>
            <a:off x="785574" y="6975991"/>
            <a:ext cx="13059251" cy="63758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1007864" y="7116961"/>
            <a:ext cx="6081236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dim_promotions</a:t>
            </a:r>
            <a:endParaRPr sz="1750" b="0" i="0" u="none" strike="noStrike" cap="none"/>
          </a:p>
        </p:txBody>
      </p:sp>
      <p:sp>
        <p:nvSpPr>
          <p:cNvPr id="148" name="Google Shape;148;p17"/>
          <p:cNvSpPr/>
          <p:nvPr/>
        </p:nvSpPr>
        <p:spPr>
          <a:xfrm>
            <a:off x="7541300" y="7116961"/>
            <a:ext cx="6081236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promo type, duration, segment</a:t>
            </a:r>
            <a:endParaRPr sz="1750" b="0" i="0" u="none" strike="noStrike" cap="non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114683-14F6-2CBD-58B3-C41ADA89D32F}"/>
              </a:ext>
            </a:extLst>
          </p:cNvPr>
          <p:cNvSpPr/>
          <p:nvPr/>
        </p:nvSpPr>
        <p:spPr>
          <a:xfrm>
            <a:off x="12801600" y="7762158"/>
            <a:ext cx="1828800" cy="467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6280190" y="130802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Additional Tables</a:t>
            </a:r>
            <a:endParaRPr sz="4450" b="0" i="0" u="none" strike="noStrike" cap="none"/>
          </a:p>
        </p:txBody>
      </p:sp>
      <p:sp>
        <p:nvSpPr>
          <p:cNvPr id="156" name="Google Shape;156;p18"/>
          <p:cNvSpPr/>
          <p:nvPr/>
        </p:nvSpPr>
        <p:spPr>
          <a:xfrm>
            <a:off x="6280190" y="2356961"/>
            <a:ext cx="3664863" cy="2531745"/>
          </a:xfrm>
          <a:prstGeom prst="roundRect">
            <a:avLst>
              <a:gd name="adj" fmla="val 8063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6507004" y="25837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Promotion Mapping</a:t>
            </a:r>
            <a:endParaRPr sz="2200" b="0" i="0" u="none" strike="noStrike" cap="none"/>
          </a:p>
        </p:txBody>
      </p:sp>
      <p:sp>
        <p:nvSpPr>
          <p:cNvPr id="158" name="Google Shape;158;p18"/>
          <p:cNvSpPr/>
          <p:nvPr/>
        </p:nvSpPr>
        <p:spPr>
          <a:xfrm>
            <a:off x="6507004" y="3074194"/>
            <a:ext cx="321123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Links promotions to applicable products</a:t>
            </a:r>
            <a:endParaRPr sz="1750" b="0" i="0" u="none" strike="noStrike" cap="none"/>
          </a:p>
        </p:txBody>
      </p:sp>
      <p:sp>
        <p:nvSpPr>
          <p:cNvPr id="159" name="Google Shape;159;p18"/>
          <p:cNvSpPr/>
          <p:nvPr/>
        </p:nvSpPr>
        <p:spPr>
          <a:xfrm>
            <a:off x="6507004" y="3936087"/>
            <a:ext cx="321123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Enables promotional targeting analysis</a:t>
            </a:r>
            <a:endParaRPr sz="1750" b="0" i="0" u="none" strike="noStrike" cap="none"/>
          </a:p>
        </p:txBody>
      </p:sp>
      <p:sp>
        <p:nvSpPr>
          <p:cNvPr id="160" name="Google Shape;160;p18"/>
          <p:cNvSpPr/>
          <p:nvPr/>
        </p:nvSpPr>
        <p:spPr>
          <a:xfrm>
            <a:off x="10171867" y="2356961"/>
            <a:ext cx="3664863" cy="2531745"/>
          </a:xfrm>
          <a:prstGeom prst="roundRect">
            <a:avLst>
              <a:gd name="adj" fmla="val 8063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10398681" y="25837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Age Breakout</a:t>
            </a:r>
            <a:endParaRPr sz="2200" b="0" i="0" u="none" strike="noStrike" cap="none"/>
          </a:p>
        </p:txBody>
      </p:sp>
      <p:sp>
        <p:nvSpPr>
          <p:cNvPr id="162" name="Google Shape;162;p18"/>
          <p:cNvSpPr/>
          <p:nvPr/>
        </p:nvSpPr>
        <p:spPr>
          <a:xfrm>
            <a:off x="10398681" y="3074194"/>
            <a:ext cx="321123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Segments customers by age range</a:t>
            </a:r>
            <a:endParaRPr sz="1750" b="0" i="0" u="none" strike="noStrike" cap="none"/>
          </a:p>
        </p:txBody>
      </p:sp>
      <p:sp>
        <p:nvSpPr>
          <p:cNvPr id="163" name="Google Shape;163;p18"/>
          <p:cNvSpPr/>
          <p:nvPr/>
        </p:nvSpPr>
        <p:spPr>
          <a:xfrm>
            <a:off x="10398681" y="3936087"/>
            <a:ext cx="321123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Reveals generational preference patterns</a:t>
            </a:r>
            <a:endParaRPr sz="1750" b="0" i="0" u="none" strike="noStrike" cap="none"/>
          </a:p>
        </p:txBody>
      </p:sp>
      <p:sp>
        <p:nvSpPr>
          <p:cNvPr id="164" name="Google Shape;164;p18"/>
          <p:cNvSpPr/>
          <p:nvPr/>
        </p:nvSpPr>
        <p:spPr>
          <a:xfrm>
            <a:off x="6280190" y="5115520"/>
            <a:ext cx="7556421" cy="1805940"/>
          </a:xfrm>
          <a:prstGeom prst="roundRect">
            <a:avLst>
              <a:gd name="adj" fmla="val 11304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Gender Breakout</a:t>
            </a:r>
            <a:endParaRPr sz="2200" b="0" i="0" u="none" strike="noStrike" cap="none"/>
          </a:p>
        </p:txBody>
      </p:sp>
      <p:sp>
        <p:nvSpPr>
          <p:cNvPr id="166" name="Google Shape;166;p18"/>
          <p:cNvSpPr/>
          <p:nvPr/>
        </p:nvSpPr>
        <p:spPr>
          <a:xfrm>
            <a:off x="6507004" y="5832753"/>
            <a:ext cx="710279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Groups customers by gender identity</a:t>
            </a:r>
            <a:endParaRPr sz="1750" b="0" i="0" u="none" strike="noStrike" cap="none"/>
          </a:p>
        </p:txBody>
      </p:sp>
      <p:sp>
        <p:nvSpPr>
          <p:cNvPr id="167" name="Google Shape;167;p18"/>
          <p:cNvSpPr/>
          <p:nvPr/>
        </p:nvSpPr>
        <p:spPr>
          <a:xfrm>
            <a:off x="6507004" y="6331744"/>
            <a:ext cx="710279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Identifies category preference trends</a:t>
            </a:r>
            <a:endParaRPr sz="1750" b="0" i="0" u="none" strike="noStrike" cap="non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BE09BB-2415-C7FC-D999-A02308836C5D}"/>
              </a:ext>
            </a:extLst>
          </p:cNvPr>
          <p:cNvSpPr/>
          <p:nvPr/>
        </p:nvSpPr>
        <p:spPr>
          <a:xfrm>
            <a:off x="12827000" y="7670800"/>
            <a:ext cx="1803400" cy="55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/>
          <p:nvPr/>
        </p:nvSpPr>
        <p:spPr>
          <a:xfrm>
            <a:off x="6280190" y="122158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Data Cleaning</a:t>
            </a:r>
            <a:endParaRPr sz="4450" b="0" i="0" u="none" strike="noStrike" cap="none"/>
          </a:p>
        </p:txBody>
      </p:sp>
      <p:sp>
        <p:nvSpPr>
          <p:cNvPr id="175" name="Google Shape;175;p19"/>
          <p:cNvSpPr/>
          <p:nvPr/>
        </p:nvSpPr>
        <p:spPr>
          <a:xfrm>
            <a:off x="6280190" y="2270522"/>
            <a:ext cx="170021" cy="1352312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6790373" y="227052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Standardize Formats</a:t>
            </a:r>
            <a:endParaRPr sz="2200" b="0" i="0" u="none" strike="noStrike" cap="none"/>
          </a:p>
        </p:txBody>
      </p:sp>
      <p:sp>
        <p:nvSpPr>
          <p:cNvPr id="177" name="Google Shape;177;p19"/>
          <p:cNvSpPr/>
          <p:nvPr/>
        </p:nvSpPr>
        <p:spPr>
          <a:xfrm>
            <a:off x="6790373" y="2760940"/>
            <a:ext cx="7046238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Consistent column naming conventions</a:t>
            </a:r>
            <a:endParaRPr sz="1750" b="0" i="0" u="none" strike="noStrike" cap="none"/>
          </a:p>
        </p:txBody>
      </p:sp>
      <p:sp>
        <p:nvSpPr>
          <p:cNvPr id="178" name="Google Shape;178;p19"/>
          <p:cNvSpPr/>
          <p:nvPr/>
        </p:nvSpPr>
        <p:spPr>
          <a:xfrm>
            <a:off x="6790373" y="3259931"/>
            <a:ext cx="7046238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Uniform data types across tables</a:t>
            </a:r>
            <a:endParaRPr sz="1750" b="0" i="0" u="none" strike="noStrike" cap="none"/>
          </a:p>
        </p:txBody>
      </p:sp>
      <p:sp>
        <p:nvSpPr>
          <p:cNvPr id="179" name="Google Shape;179;p19"/>
          <p:cNvSpPr/>
          <p:nvPr/>
        </p:nvSpPr>
        <p:spPr>
          <a:xfrm>
            <a:off x="6620351" y="3849648"/>
            <a:ext cx="170021" cy="1352312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7130534" y="38496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Date Conversion</a:t>
            </a:r>
            <a:endParaRPr sz="2200" b="0" i="0" u="none" strike="noStrike" cap="none"/>
          </a:p>
        </p:txBody>
      </p:sp>
      <p:sp>
        <p:nvSpPr>
          <p:cNvPr id="181" name="Google Shape;181;p19"/>
          <p:cNvSpPr/>
          <p:nvPr/>
        </p:nvSpPr>
        <p:spPr>
          <a:xfrm>
            <a:off x="7130534" y="4340066"/>
            <a:ext cx="670607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String dates transformed to datetime objects</a:t>
            </a:r>
            <a:endParaRPr sz="1750" b="0" i="0" u="none" strike="noStrike" cap="none"/>
          </a:p>
        </p:txBody>
      </p:sp>
      <p:sp>
        <p:nvSpPr>
          <p:cNvPr id="182" name="Google Shape;182;p19"/>
          <p:cNvSpPr/>
          <p:nvPr/>
        </p:nvSpPr>
        <p:spPr>
          <a:xfrm>
            <a:off x="7130534" y="4839057"/>
            <a:ext cx="670607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Enables temporal analysis features</a:t>
            </a:r>
            <a:endParaRPr sz="1750" b="0" i="0" u="none" strike="noStrike" cap="none"/>
          </a:p>
        </p:txBody>
      </p:sp>
      <p:sp>
        <p:nvSpPr>
          <p:cNvPr id="183" name="Google Shape;183;p19"/>
          <p:cNvSpPr/>
          <p:nvPr/>
        </p:nvSpPr>
        <p:spPr>
          <a:xfrm>
            <a:off x="6960632" y="5428774"/>
            <a:ext cx="170021" cy="1352312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7470815" y="5428774"/>
            <a:ext cx="2981087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Handle Missing Values</a:t>
            </a:r>
            <a:endParaRPr sz="2200" b="0" i="0" u="none" strike="noStrike" cap="none"/>
          </a:p>
        </p:txBody>
      </p:sp>
      <p:sp>
        <p:nvSpPr>
          <p:cNvPr id="185" name="Google Shape;185;p19"/>
          <p:cNvSpPr/>
          <p:nvPr/>
        </p:nvSpPr>
        <p:spPr>
          <a:xfrm>
            <a:off x="7470815" y="5919192"/>
            <a:ext cx="636579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"Unknown" for categorical nulls</a:t>
            </a:r>
            <a:endParaRPr sz="1750" b="0" i="0" u="none" strike="noStrike" cap="none"/>
          </a:p>
        </p:txBody>
      </p:sp>
      <p:sp>
        <p:nvSpPr>
          <p:cNvPr id="186" name="Google Shape;186;p19"/>
          <p:cNvSpPr/>
          <p:nvPr/>
        </p:nvSpPr>
        <p:spPr>
          <a:xfrm>
            <a:off x="7470815" y="6418183"/>
            <a:ext cx="636579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Statistical imputation for numerics</a:t>
            </a:r>
            <a:endParaRPr sz="1750" b="0" i="0" u="none" strike="noStrike" cap="non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57F77E-7956-4489-E2D8-650A4C02F324}"/>
              </a:ext>
            </a:extLst>
          </p:cNvPr>
          <p:cNvSpPr/>
          <p:nvPr/>
        </p:nvSpPr>
        <p:spPr>
          <a:xfrm>
            <a:off x="12827000" y="7670800"/>
            <a:ext cx="1803400" cy="55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Feature Engineering</a:t>
            </a:r>
            <a:endParaRPr sz="4450" b="0" i="0" u="none" strike="noStrike" cap="none"/>
          </a:p>
        </p:txBody>
      </p:sp>
      <p:sp>
        <p:nvSpPr>
          <p:cNvPr id="193" name="Google Shape;193;p20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Temporal Features</a:t>
            </a:r>
            <a:endParaRPr sz="2200" b="0" i="0" u="none" strike="noStrike" cap="none"/>
          </a:p>
        </p:txBody>
      </p:sp>
      <p:sp>
        <p:nvSpPr>
          <p:cNvPr id="194" name="Google Shape;194;p20"/>
          <p:cNvSpPr/>
          <p:nvPr/>
        </p:nvSpPr>
        <p:spPr>
          <a:xfrm>
            <a:off x="793790" y="4379952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Char char="•"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Month extraction</a:t>
            </a:r>
            <a:endParaRPr sz="1750" b="0" i="0" u="none" strike="noStrike" cap="none"/>
          </a:p>
        </p:txBody>
      </p:sp>
      <p:sp>
        <p:nvSpPr>
          <p:cNvPr id="195" name="Google Shape;195;p20"/>
          <p:cNvSpPr/>
          <p:nvPr/>
        </p:nvSpPr>
        <p:spPr>
          <a:xfrm>
            <a:off x="793790" y="4822150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Char char="•"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Day of week</a:t>
            </a:r>
            <a:endParaRPr sz="1750" b="0" i="0" u="none" strike="noStrike" cap="none"/>
          </a:p>
        </p:txBody>
      </p:sp>
      <p:sp>
        <p:nvSpPr>
          <p:cNvPr id="196" name="Google Shape;196;p20"/>
          <p:cNvSpPr/>
          <p:nvPr/>
        </p:nvSpPr>
        <p:spPr>
          <a:xfrm>
            <a:off x="793790" y="5264348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Char char="•"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Weekend flag</a:t>
            </a:r>
            <a:endParaRPr sz="1750" b="0" i="0" u="none" strike="noStrike" cap="none"/>
          </a:p>
        </p:txBody>
      </p:sp>
      <p:sp>
        <p:nvSpPr>
          <p:cNvPr id="197" name="Google Shape;197;p20"/>
          <p:cNvSpPr/>
          <p:nvPr/>
        </p:nvSpPr>
        <p:spPr>
          <a:xfrm>
            <a:off x="5332928" y="37988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Customer Metrics</a:t>
            </a:r>
            <a:endParaRPr sz="2200" b="0" i="0" u="none" strike="noStrike" cap="none"/>
          </a:p>
        </p:txBody>
      </p:sp>
      <p:sp>
        <p:nvSpPr>
          <p:cNvPr id="198" name="Google Shape;198;p20"/>
          <p:cNvSpPr/>
          <p:nvPr/>
        </p:nvSpPr>
        <p:spPr>
          <a:xfrm>
            <a:off x="5332928" y="4379952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Char char="•"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Days since first purchase</a:t>
            </a:r>
            <a:endParaRPr sz="1750" b="0" i="0" u="none" strike="noStrike" cap="none"/>
          </a:p>
        </p:txBody>
      </p:sp>
      <p:sp>
        <p:nvSpPr>
          <p:cNvPr id="199" name="Google Shape;199;p20"/>
          <p:cNvSpPr/>
          <p:nvPr/>
        </p:nvSpPr>
        <p:spPr>
          <a:xfrm>
            <a:off x="5332928" y="4822150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Char char="•"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Activity timespan</a:t>
            </a:r>
            <a:endParaRPr sz="1750" b="0" i="0" u="none" strike="noStrike" cap="none"/>
          </a:p>
        </p:txBody>
      </p:sp>
      <p:sp>
        <p:nvSpPr>
          <p:cNvPr id="200" name="Google Shape;200;p20"/>
          <p:cNvSpPr/>
          <p:nvPr/>
        </p:nvSpPr>
        <p:spPr>
          <a:xfrm>
            <a:off x="5332928" y="5264348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Char char="•"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Purchase frequency</a:t>
            </a:r>
            <a:endParaRPr sz="1750" b="0" i="0" u="none" strike="noStrike" cap="none"/>
          </a:p>
        </p:txBody>
      </p:sp>
      <p:sp>
        <p:nvSpPr>
          <p:cNvPr id="201" name="Google Shape;201;p20"/>
          <p:cNvSpPr/>
          <p:nvPr/>
        </p:nvSpPr>
        <p:spPr>
          <a:xfrm>
            <a:off x="9872067" y="37988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Loyalty Segments</a:t>
            </a:r>
            <a:endParaRPr sz="2200" b="0" i="0" u="none" strike="noStrike" cap="none"/>
          </a:p>
        </p:txBody>
      </p:sp>
      <p:sp>
        <p:nvSpPr>
          <p:cNvPr id="202" name="Google Shape;202;p20"/>
          <p:cNvSpPr/>
          <p:nvPr/>
        </p:nvSpPr>
        <p:spPr>
          <a:xfrm>
            <a:off x="9872067" y="4379952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Char char="•"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New: 0-30 days</a:t>
            </a:r>
            <a:endParaRPr sz="1750" b="0" i="0" u="none" strike="noStrike" cap="none"/>
          </a:p>
        </p:txBody>
      </p:sp>
      <p:sp>
        <p:nvSpPr>
          <p:cNvPr id="203" name="Google Shape;203;p20"/>
          <p:cNvSpPr/>
          <p:nvPr/>
        </p:nvSpPr>
        <p:spPr>
          <a:xfrm>
            <a:off x="9872067" y="4822150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Char char="•"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Medium: 31-180 days</a:t>
            </a:r>
            <a:endParaRPr sz="1750" b="0" i="0" u="none" strike="noStrike" cap="none"/>
          </a:p>
        </p:txBody>
      </p:sp>
      <p:sp>
        <p:nvSpPr>
          <p:cNvPr id="204" name="Google Shape;204;p20"/>
          <p:cNvSpPr/>
          <p:nvPr/>
        </p:nvSpPr>
        <p:spPr>
          <a:xfrm>
            <a:off x="9872067" y="5264348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Char char="•"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Loyal: &gt;180 days</a:t>
            </a:r>
            <a:endParaRPr sz="1750" b="0" i="0" u="none" strike="noStrike" cap="non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05A51B-B167-BE82-64AA-65565FB87E98}"/>
              </a:ext>
            </a:extLst>
          </p:cNvPr>
          <p:cNvSpPr/>
          <p:nvPr/>
        </p:nvSpPr>
        <p:spPr>
          <a:xfrm>
            <a:off x="12827000" y="7670800"/>
            <a:ext cx="1803400" cy="55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/>
          <p:nvPr/>
        </p:nvSpPr>
        <p:spPr>
          <a:xfrm>
            <a:off x="6280190" y="154900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91C53"/>
              </a:buClr>
              <a:buSzPts val="4450"/>
              <a:buFont typeface="Instrument Sans"/>
              <a:buNone/>
            </a:pPr>
            <a:r>
              <a:rPr lang="en-US" sz="4450" b="0" i="0" u="none" strike="noStrike" cap="none">
                <a:solidFill>
                  <a:srgbClr val="091C5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Financial Features</a:t>
            </a:r>
            <a:endParaRPr sz="4450" b="0" i="0" u="none" strike="noStrike" cap="none"/>
          </a:p>
        </p:txBody>
      </p:sp>
      <p:pic>
        <p:nvPicPr>
          <p:cNvPr id="212" name="Google Shape;212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0190" y="2597944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/>
          <p:nvPr/>
        </p:nvSpPr>
        <p:spPr>
          <a:xfrm>
            <a:off x="7754422" y="2824758"/>
            <a:ext cx="2886194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Revenue per Quantity</a:t>
            </a:r>
            <a:endParaRPr sz="2200" b="0" i="0" u="none" strike="noStrike" cap="none"/>
          </a:p>
        </p:txBody>
      </p:sp>
      <p:sp>
        <p:nvSpPr>
          <p:cNvPr id="214" name="Google Shape;214;p21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Total sales value divided by units sold</a:t>
            </a:r>
            <a:endParaRPr sz="1750" b="0" i="0" u="none" strike="noStrike" cap="none"/>
          </a:p>
        </p:txBody>
      </p:sp>
      <p:pic>
        <p:nvPicPr>
          <p:cNvPr id="215" name="Google Shape;215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0190" y="3958828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Profit</a:t>
            </a:r>
            <a:endParaRPr sz="2200" b="0" i="0" u="none" strike="noStrike" cap="none"/>
          </a:p>
        </p:txBody>
      </p:sp>
      <p:sp>
        <p:nvSpPr>
          <p:cNvPr id="217" name="Google Shape;217;p21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Revenue minus cost calculation</a:t>
            </a:r>
            <a:endParaRPr sz="1750" b="0" i="0" u="none" strike="noStrike" cap="none"/>
          </a:p>
        </p:txBody>
      </p:sp>
      <p:pic>
        <p:nvPicPr>
          <p:cNvPr id="218" name="Google Shape;218;p2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0190" y="5319713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Profit Margin</a:t>
            </a:r>
            <a:endParaRPr sz="2200" b="0" i="0" u="none" strike="noStrike" cap="none"/>
          </a:p>
        </p:txBody>
      </p:sp>
      <p:sp>
        <p:nvSpPr>
          <p:cNvPr id="220" name="Google Shape;220;p21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E3063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1E3063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Percentage of revenue retained as profit</a:t>
            </a:r>
            <a:endParaRPr sz="1750" b="0" i="0" u="none" strike="noStrike" cap="non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07B745-F0A5-C46C-AEA1-2511B270AACB}"/>
              </a:ext>
            </a:extLst>
          </p:cNvPr>
          <p:cNvSpPr/>
          <p:nvPr/>
        </p:nvSpPr>
        <p:spPr>
          <a:xfrm>
            <a:off x="12827000" y="7670800"/>
            <a:ext cx="1803400" cy="55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468</Words>
  <Application>Microsoft Office PowerPoint</Application>
  <PresentationFormat>Custom</PresentationFormat>
  <Paragraphs>145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Instrument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Shambhavi Singh</cp:lastModifiedBy>
  <cp:revision>2</cp:revision>
  <dcterms:modified xsi:type="dcterms:W3CDTF">2025-05-15T18:51:08Z</dcterms:modified>
</cp:coreProperties>
</file>